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7" r:id="rId3"/>
    <p:sldId id="299" r:id="rId4"/>
    <p:sldId id="298" r:id="rId5"/>
    <p:sldId id="258" r:id="rId6"/>
    <p:sldId id="305" r:id="rId7"/>
    <p:sldId id="306" r:id="rId8"/>
    <p:sldId id="307" r:id="rId9"/>
    <p:sldId id="308" r:id="rId10"/>
    <p:sldId id="309" r:id="rId11"/>
    <p:sldId id="310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Selecting and Assigning Cases Randomly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9 at 9.54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6" y="152400"/>
            <a:ext cx="9144000" cy="6249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828800"/>
            <a:ext cx="4014170" cy="2031325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generates a new variable, filter_$, to identify the selected cases; 0 = not selected, 1 = selected. Rename this variable descriptively and save the modified dataset with this new variable in order to retrieve the same randomly selected sample in future SPSS sessions. 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990600"/>
            <a:ext cx="8382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9 at 9.5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2513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828800"/>
            <a:ext cx="3480770" cy="1754327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retrieve the same randomly selected sample in future sessions, execute the Select Cases procedure and select </a:t>
            </a:r>
            <a:r>
              <a:rPr lang="en-US" b="1" dirty="0" smtClean="0"/>
              <a:t>Use filter variable</a:t>
            </a:r>
            <a:r>
              <a:rPr lang="en-US" dirty="0" smtClean="0"/>
              <a:t>. Enter the name of the filter variable and click OK.</a:t>
            </a:r>
          </a:p>
        </p:txBody>
      </p:sp>
      <p:sp>
        <p:nvSpPr>
          <p:cNvPr id="6" name="Oval 5"/>
          <p:cNvSpPr/>
          <p:nvPr/>
        </p:nvSpPr>
        <p:spPr>
          <a:xfrm>
            <a:off x="2209800" y="2819400"/>
            <a:ext cx="17526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4648200"/>
            <a:ext cx="6096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1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85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Selecting and Assigning Cases Randomly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Random selection, associated with external validity, means that research participants are randomly selected from some target population to participate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study as a sample.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Random assignment, associated with internal validity,  refers to randomly allocating selected participants (a sample) to groups, e.g., to a treatment group and to a control or comparison group.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term random means every participant has an independent and equal chance of being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selected or assigned to any group.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this procedure to select cases using simple random probability sampling from a sampling frame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(The sampling frame is the list of sampling units – which may be individuals, organizations, or other units of analysis – from the target population. Randomly selecting study participants from a suitable sampling frame is an example of probability sampling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use this procedure to randomly assign participants to groups from a sample. </a:t>
            </a: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3276600"/>
            <a:ext cx="1295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55626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19400" y="2057400"/>
            <a:ext cx="332682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3429000"/>
            <a:ext cx="48768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Randomly select cases from the dataset (i.e., sampling frame) to participate in a study or to analyze.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26670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5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9 at 9.15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4451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836" y="3276600"/>
            <a:ext cx="3050572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9 at 9.1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582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990600"/>
            <a:ext cx="5181600" cy="4247317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Two different random number generators are </a:t>
            </a:r>
            <a:r>
              <a:rPr lang="en-US" dirty="0" smtClean="0"/>
              <a:t>available: (1) </a:t>
            </a:r>
            <a:r>
              <a:rPr lang="en-US" b="1" dirty="0" smtClean="0"/>
              <a:t>Version </a:t>
            </a:r>
            <a:r>
              <a:rPr lang="en-US" b="1" dirty="0"/>
              <a:t>12 Compatible</a:t>
            </a:r>
            <a:r>
              <a:rPr lang="en-US" dirty="0"/>
              <a:t>. The random number generator used in </a:t>
            </a:r>
            <a:r>
              <a:rPr lang="en-US" dirty="0" smtClean="0"/>
              <a:t>SPSS version </a:t>
            </a:r>
            <a:r>
              <a:rPr lang="en-US" dirty="0"/>
              <a:t>12 and previous releases. </a:t>
            </a:r>
            <a:r>
              <a:rPr lang="en-US" dirty="0" smtClean="0"/>
              <a:t>Use this option if </a:t>
            </a:r>
            <a:r>
              <a:rPr lang="en-US" dirty="0"/>
              <a:t>you need to reproduce randomized results generated in previous </a:t>
            </a:r>
            <a:r>
              <a:rPr lang="en-US" dirty="0" smtClean="0"/>
              <a:t>releases </a:t>
            </a:r>
            <a:r>
              <a:rPr lang="en-US" dirty="0"/>
              <a:t>based on a specified seed </a:t>
            </a:r>
            <a:r>
              <a:rPr lang="en-US" dirty="0" smtClean="0"/>
              <a:t>value. (2) </a:t>
            </a:r>
            <a:r>
              <a:rPr lang="en-US" b="1" dirty="0" err="1" smtClean="0"/>
              <a:t>Mersenne</a:t>
            </a:r>
            <a:r>
              <a:rPr lang="en-US" b="1" dirty="0" smtClean="0"/>
              <a:t> Twister</a:t>
            </a:r>
            <a:r>
              <a:rPr lang="en-US" dirty="0" smtClean="0"/>
              <a:t>. </a:t>
            </a:r>
            <a:r>
              <a:rPr lang="en-US" dirty="0"/>
              <a:t>A newer random number generator that is more reliable for simulation purposes. If reproducing randomized results from version 12 or earlier is not an issue, use this random number generator.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Select </a:t>
            </a:r>
            <a:r>
              <a:rPr lang="en-US" b="1" dirty="0" smtClean="0"/>
              <a:t>Set Active Generator </a:t>
            </a:r>
            <a:r>
              <a:rPr lang="en-US" dirty="0" smtClean="0"/>
              <a:t>with the</a:t>
            </a:r>
            <a:r>
              <a:rPr lang="en-US" b="1" dirty="0" smtClean="0"/>
              <a:t> </a:t>
            </a:r>
            <a:r>
              <a:rPr lang="en-US" b="1" dirty="0" err="1" smtClean="0"/>
              <a:t>Mersenne</a:t>
            </a:r>
            <a:r>
              <a:rPr lang="en-US" b="1" dirty="0" smtClean="0"/>
              <a:t> Twister </a:t>
            </a:r>
            <a:r>
              <a:rPr lang="en-US" dirty="0" smtClean="0"/>
              <a:t>option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Set Starting Point </a:t>
            </a:r>
            <a:r>
              <a:rPr lang="en-US" dirty="0" smtClean="0"/>
              <a:t>with a </a:t>
            </a:r>
            <a:r>
              <a:rPr lang="en-US" b="1" dirty="0" smtClean="0"/>
              <a:t>Random</a:t>
            </a:r>
            <a:r>
              <a:rPr lang="en-US" dirty="0" smtClean="0"/>
              <a:t> option. Click OK.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5800" y="1524000"/>
            <a:ext cx="12954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1524000"/>
            <a:ext cx="12954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276600"/>
            <a:ext cx="6858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9 at 9.27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513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1928" y="32766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143808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9 at 9.28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3766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133600"/>
            <a:ext cx="401417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</a:t>
            </a:r>
            <a:r>
              <a:rPr lang="en-US" b="1" dirty="0" smtClean="0"/>
              <a:t>Random sample of cases</a:t>
            </a:r>
            <a:r>
              <a:rPr lang="en-US" dirty="0" smtClean="0"/>
              <a:t>. Click the </a:t>
            </a:r>
            <a:r>
              <a:rPr lang="en-US" b="1" dirty="0" smtClean="0"/>
              <a:t>Sample</a:t>
            </a:r>
            <a:r>
              <a:rPr lang="en-US" dirty="0" smtClean="0"/>
              <a:t> button.</a:t>
            </a:r>
          </a:p>
        </p:txBody>
      </p:sp>
      <p:sp>
        <p:nvSpPr>
          <p:cNvPr id="6" name="Oval 5"/>
          <p:cNvSpPr/>
          <p:nvPr/>
        </p:nvSpPr>
        <p:spPr>
          <a:xfrm>
            <a:off x="2209800" y="2133600"/>
            <a:ext cx="14478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3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19 at 9.37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4451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447800"/>
            <a:ext cx="4014170" cy="286232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dialog provides one two options in selecting sample size: select </a:t>
            </a:r>
            <a:r>
              <a:rPr lang="en-US" dirty="0"/>
              <a:t>a random </a:t>
            </a:r>
            <a:r>
              <a:rPr lang="en-US" dirty="0" smtClean="0"/>
              <a:t>sample size </a:t>
            </a:r>
            <a:r>
              <a:rPr lang="en-US" dirty="0"/>
              <a:t>based on </a:t>
            </a:r>
            <a:r>
              <a:rPr lang="en-US" dirty="0" smtClean="0"/>
              <a:t>an </a:t>
            </a:r>
            <a:r>
              <a:rPr lang="en-US" dirty="0"/>
              <a:t>approximate percentage or an exact number of cases. T</a:t>
            </a:r>
            <a:r>
              <a:rPr lang="en-US" dirty="0" smtClean="0"/>
              <a:t>he </a:t>
            </a:r>
            <a:r>
              <a:rPr lang="en-US" dirty="0"/>
              <a:t>same case cannot be selected more than once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Select </a:t>
            </a:r>
            <a:r>
              <a:rPr lang="en-US" b="1" dirty="0" smtClean="0"/>
              <a:t>Exactly 25 cases from the first 169 cases</a:t>
            </a:r>
            <a:r>
              <a:rPr lang="en-US" dirty="0" smtClean="0"/>
              <a:t>. Note: there are 169 cases in the dataset. Click Continue and then OK.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47800" y="2971800"/>
            <a:ext cx="2743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3505200"/>
            <a:ext cx="8382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0" y="4724400"/>
            <a:ext cx="6096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9 at 9.4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49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828800"/>
            <a:ext cx="6477000" cy="258532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Selected cases constitute a randomly selected group. All subsequent procedures in the current session will be limited to the randomly selected cases.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This procedure can be repeated to randomly assign selected cases to groups. For example, randomly select half the selected cases and assign them to group #1. Assign the remaining selected cases to group #2. Then randomly designate each group as a treatment group or a control group, perhaps by a flip of a coin. </a:t>
            </a:r>
          </a:p>
        </p:txBody>
      </p:sp>
    </p:spTree>
    <p:extLst>
      <p:ext uri="{BB962C8B-B14F-4D97-AF65-F5344CB8AC3E}">
        <p14:creationId xmlns:p14="http://schemas.microsoft.com/office/powerpoint/2010/main" val="25421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828</Words>
  <Application>Microsoft Macintosh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Social Science Research Design and Statistics, 2/e Alfred P. Rovai, Jason D. Baker, and Michael K. Ponton</vt:lpstr>
      <vt:lpstr>Selecting and Assigning Cases Randomly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Alfred P. Rovai</dc:creator>
  <cp:keywords/>
  <dc:description/>
  <cp:lastModifiedBy>Alfred Rovai</cp:lastModifiedBy>
  <cp:revision>149</cp:revision>
  <dcterms:created xsi:type="dcterms:W3CDTF">2013-06-04T13:30:25Z</dcterms:created>
  <dcterms:modified xsi:type="dcterms:W3CDTF">2013-08-27T10:23:37Z</dcterms:modified>
  <cp:category/>
</cp:coreProperties>
</file>